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4" r:id="rId1"/>
  </p:sldMasterIdLst>
  <p:notesMasterIdLst>
    <p:notesMasterId r:id="rId30"/>
  </p:notesMasterIdLst>
  <p:sldIdLst>
    <p:sldId id="1507" r:id="rId2"/>
    <p:sldId id="1508" r:id="rId3"/>
    <p:sldId id="1527" r:id="rId4"/>
    <p:sldId id="1536" r:id="rId5"/>
    <p:sldId id="1540" r:id="rId6"/>
    <p:sldId id="1545" r:id="rId7"/>
    <p:sldId id="1557" r:id="rId8"/>
    <p:sldId id="1549" r:id="rId9"/>
    <p:sldId id="1535" r:id="rId10"/>
    <p:sldId id="1562" r:id="rId11"/>
    <p:sldId id="1541" r:id="rId12"/>
    <p:sldId id="1542" r:id="rId13"/>
    <p:sldId id="1546" r:id="rId14"/>
    <p:sldId id="1560" r:id="rId15"/>
    <p:sldId id="1561" r:id="rId16"/>
    <p:sldId id="1552" r:id="rId17"/>
    <p:sldId id="1543" r:id="rId18"/>
    <p:sldId id="1553" r:id="rId19"/>
    <p:sldId id="1551" r:id="rId20"/>
    <p:sldId id="1547" r:id="rId21"/>
    <p:sldId id="1556" r:id="rId22"/>
    <p:sldId id="1544" r:id="rId23"/>
    <p:sldId id="1554" r:id="rId24"/>
    <p:sldId id="1555" r:id="rId25"/>
    <p:sldId id="1548" r:id="rId26"/>
    <p:sldId id="1435" r:id="rId27"/>
    <p:sldId id="1533" r:id="rId28"/>
    <p:sldId id="156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700000"/>
    <a:srgbClr val="020202"/>
    <a:srgbClr val="004620"/>
    <a:srgbClr val="460000"/>
    <a:srgbClr val="240F33"/>
    <a:srgbClr val="000408"/>
    <a:srgbClr val="040200"/>
    <a:srgbClr val="0C0B00"/>
    <a:srgbClr val="080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183" autoAdjust="0"/>
    <p:restoredTop sz="89008" autoAdjust="0"/>
  </p:normalViewPr>
  <p:slideViewPr>
    <p:cSldViewPr snapToGrid="0">
      <p:cViewPr varScale="1">
        <p:scale>
          <a:sx n="73" d="100"/>
          <a:sy n="73" d="100"/>
        </p:scale>
        <p:origin x="78" y="1092"/>
      </p:cViewPr>
      <p:guideLst/>
    </p:cSldViewPr>
  </p:slideViewPr>
  <p:outlineViewPr>
    <p:cViewPr>
      <p:scale>
        <a:sx n="33" d="100"/>
        <a:sy n="33" d="100"/>
      </p:scale>
      <p:origin x="0" y="-76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BDD806-3644-47FD-8493-81C1DD031CAB}" type="datetimeFigureOut">
              <a:rPr lang="en-US" smtClean="0"/>
              <a:t>7/24/2020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71D24B-FC86-47AA-B772-7DE07F4E7521}" type="slidenum">
              <a:rPr lang="en-US" smtClean="0"/>
              <a:t>‹#›</a:t>
            </a:fld>
            <a:endParaRPr lang="en-US"/>
          </a:p>
        </p:txBody>
      </p:sp>
    </p:spTree>
    <p:extLst>
      <p:ext uri="{BB962C8B-B14F-4D97-AF65-F5344CB8AC3E}">
        <p14:creationId xmlns:p14="http://schemas.microsoft.com/office/powerpoint/2010/main" val="4083739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720084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10</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Joh 4:24 "God is Spirit, and those who worship Him must worship in spirit and truth."</a:t>
            </a:r>
            <a:endParaRPr lang="en-US" kern="1200" dirty="0"/>
          </a:p>
        </p:txBody>
      </p:sp>
    </p:spTree>
    <p:extLst>
      <p:ext uri="{BB962C8B-B14F-4D97-AF65-F5344CB8AC3E}">
        <p14:creationId xmlns:p14="http://schemas.microsoft.com/office/powerpoint/2010/main" val="12201696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11</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a:t>
            </a:r>
            <a:endParaRPr lang="en-US" kern="1200" dirty="0"/>
          </a:p>
        </p:txBody>
      </p:sp>
    </p:spTree>
    <p:extLst>
      <p:ext uri="{BB962C8B-B14F-4D97-AF65-F5344CB8AC3E}">
        <p14:creationId xmlns:p14="http://schemas.microsoft.com/office/powerpoint/2010/main" val="1554167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12</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a:t>
            </a:r>
            <a:endParaRPr lang="en-US" kern="1200" dirty="0"/>
          </a:p>
        </p:txBody>
      </p:sp>
    </p:spTree>
    <p:extLst>
      <p:ext uri="{BB962C8B-B14F-4D97-AF65-F5344CB8AC3E}">
        <p14:creationId xmlns:p14="http://schemas.microsoft.com/office/powerpoint/2010/main" val="8792926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13</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a:t>
            </a:r>
            <a:endParaRPr lang="en-US" kern="1200" dirty="0"/>
          </a:p>
        </p:txBody>
      </p:sp>
    </p:spTree>
    <p:extLst>
      <p:ext uri="{BB962C8B-B14F-4D97-AF65-F5344CB8AC3E}">
        <p14:creationId xmlns:p14="http://schemas.microsoft.com/office/powerpoint/2010/main" val="31834703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a:t>
            </a:r>
            <a:endParaRPr lang="en-US" kern="1200" dirty="0"/>
          </a:p>
        </p:txBody>
      </p:sp>
    </p:spTree>
    <p:extLst>
      <p:ext uri="{BB962C8B-B14F-4D97-AF65-F5344CB8AC3E}">
        <p14:creationId xmlns:p14="http://schemas.microsoft.com/office/powerpoint/2010/main" val="22802716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a:t>
            </a:r>
            <a:endParaRPr lang="en-US" kern="1200" dirty="0"/>
          </a:p>
        </p:txBody>
      </p:sp>
    </p:spTree>
    <p:extLst>
      <p:ext uri="{BB962C8B-B14F-4D97-AF65-F5344CB8AC3E}">
        <p14:creationId xmlns:p14="http://schemas.microsoft.com/office/powerpoint/2010/main" val="28830934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Discerning the body – knowing those who are partaking</a:t>
            </a:r>
            <a:endParaRPr lang="en-US" kern="1200" dirty="0"/>
          </a:p>
        </p:txBody>
      </p:sp>
    </p:spTree>
    <p:extLst>
      <p:ext uri="{BB962C8B-B14F-4D97-AF65-F5344CB8AC3E}">
        <p14:creationId xmlns:p14="http://schemas.microsoft.com/office/powerpoint/2010/main" val="23945040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a:t>
            </a:r>
            <a:r>
              <a:rPr lang="en-US" kern="1200" dirty="0" err="1" smtClean="0"/>
              <a:t>Heb</a:t>
            </a:r>
            <a:r>
              <a:rPr lang="en-US" kern="1200" dirty="0" smtClean="0"/>
              <a:t> 10:22 let us draw near with a true heart in full assurance of faith, having our hearts sprinkled from an evil conscience and our bodies washed with pure water. 23 Let us hold fast the confession of our hope without wavering, for He who promised is faithful. 24 And let us consider one another in order to stir up love and good works,  25 not forsaking the assembling of ourselves together, as is the manner of some, but exhorting one another, and so much the more as you see the Day approaching.</a:t>
            </a:r>
            <a:endParaRPr lang="en-US" kern="1200" dirty="0"/>
          </a:p>
        </p:txBody>
      </p:sp>
    </p:spTree>
    <p:extLst>
      <p:ext uri="{BB962C8B-B14F-4D97-AF65-F5344CB8AC3E}">
        <p14:creationId xmlns:p14="http://schemas.microsoft.com/office/powerpoint/2010/main" val="37715823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a:t>
            </a:r>
            <a:r>
              <a:rPr lang="en-US" kern="1200" dirty="0" err="1" smtClean="0"/>
              <a:t>Heb</a:t>
            </a:r>
            <a:r>
              <a:rPr lang="en-US" kern="1200" dirty="0" smtClean="0"/>
              <a:t> 10:22 let us draw near with a true heart in full assurance of faith, having our hearts sprinkled from an evil conscience and our bodies washed with pure water. 23 Let us hold fast the confession of our hope without wavering, for He who promised is faithful. 24 And let us consider one another in order to stir up love and good works,  25 not forsaking the assembling of ourselves together, as is the manner of some, but exhorting one another, and so much the more as you see the Day approaching.</a:t>
            </a:r>
            <a:endParaRPr lang="en-US" kern="1200" dirty="0"/>
          </a:p>
        </p:txBody>
      </p:sp>
    </p:spTree>
    <p:extLst>
      <p:ext uri="{BB962C8B-B14F-4D97-AF65-F5344CB8AC3E}">
        <p14:creationId xmlns:p14="http://schemas.microsoft.com/office/powerpoint/2010/main" val="31996456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19</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a:t>
            </a:r>
            <a:endParaRPr lang="en-US" kern="1200" dirty="0"/>
          </a:p>
        </p:txBody>
      </p:sp>
    </p:spTree>
    <p:extLst>
      <p:ext uri="{BB962C8B-B14F-4D97-AF65-F5344CB8AC3E}">
        <p14:creationId xmlns:p14="http://schemas.microsoft.com/office/powerpoint/2010/main" val="2661471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32068796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20</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a:t>
            </a:r>
            <a:endParaRPr lang="en-US" kern="1200" dirty="0"/>
          </a:p>
        </p:txBody>
      </p:sp>
    </p:spTree>
    <p:extLst>
      <p:ext uri="{BB962C8B-B14F-4D97-AF65-F5344CB8AC3E}">
        <p14:creationId xmlns:p14="http://schemas.microsoft.com/office/powerpoint/2010/main" val="28302454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21</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a:t>
            </a:r>
            <a:endParaRPr lang="en-US" kern="1200" dirty="0"/>
          </a:p>
        </p:txBody>
      </p:sp>
    </p:spTree>
    <p:extLst>
      <p:ext uri="{BB962C8B-B14F-4D97-AF65-F5344CB8AC3E}">
        <p14:creationId xmlns:p14="http://schemas.microsoft.com/office/powerpoint/2010/main" val="6348313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22</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Ro 13:1 ¶ Let every soul be subject to the governing authorities. For there is no authority except from God, and the authorities that exist are appointed by God.</a:t>
            </a:r>
          </a:p>
          <a:p>
            <a:r>
              <a:rPr lang="en-US" kern="1200" dirty="0" smtClean="0"/>
              <a:t>Ac 4:19 But Peter and John answered and said to them, "Whether it is right in the sight of God to listen to you more than to God, you judge. 20 "For we cannot but speak the things which we have seen and heard.“</a:t>
            </a:r>
          </a:p>
          <a:p>
            <a:r>
              <a:rPr lang="en-US" kern="1200" dirty="0" smtClean="0"/>
              <a:t>Ac 5:29 But Peter and the other apostles answered and said: "We ought to obey God rather than men.</a:t>
            </a:r>
          </a:p>
          <a:p>
            <a:r>
              <a:rPr lang="en-US" kern="1200" dirty="0" smtClean="0"/>
              <a:t>Da 6:10 Now when Daniel knew that the writing was signed, he went home. And in his upper room, with his windows open toward Jerusalem, he knelt down on his knees three times that day, and prayed and gave thanks before his God, as was his custom since early days.</a:t>
            </a:r>
            <a:endParaRPr lang="en-US" kern="1200" dirty="0"/>
          </a:p>
        </p:txBody>
      </p:sp>
    </p:spTree>
    <p:extLst>
      <p:ext uri="{BB962C8B-B14F-4D97-AF65-F5344CB8AC3E}">
        <p14:creationId xmlns:p14="http://schemas.microsoft.com/office/powerpoint/2010/main" val="7637936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23</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Ro 12:17 Never pay back evil for evil to anyone. Respect what is right in the sight of all men.</a:t>
            </a:r>
          </a:p>
          <a:p>
            <a:r>
              <a:rPr lang="en-US" kern="1200" dirty="0" smtClean="0"/>
              <a:t>1Jo 3:13 Do not marvel, my brethren, if the world hates you.0</a:t>
            </a:r>
          </a:p>
          <a:p>
            <a:endParaRPr lang="en-US" kern="1200" dirty="0" smtClean="0"/>
          </a:p>
          <a:p>
            <a:r>
              <a:rPr lang="en-US" kern="1200" dirty="0" smtClean="0"/>
              <a:t>The world does not complain for honest understanding. They do not complain when hospitals remain open or fire stations are functioning. We serve a more important community</a:t>
            </a:r>
            <a:r>
              <a:rPr lang="en-US" kern="1200" baseline="0" dirty="0" smtClean="0"/>
              <a:t> purpose than these. </a:t>
            </a:r>
            <a:r>
              <a:rPr lang="en-US" kern="1200" dirty="0" smtClean="0"/>
              <a:t>It complains because it hates us. </a:t>
            </a:r>
            <a:endParaRPr lang="en-US" kern="1200" dirty="0"/>
          </a:p>
        </p:txBody>
      </p:sp>
    </p:spTree>
    <p:extLst>
      <p:ext uri="{BB962C8B-B14F-4D97-AF65-F5344CB8AC3E}">
        <p14:creationId xmlns:p14="http://schemas.microsoft.com/office/powerpoint/2010/main" val="2369756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a:t>
            </a:r>
            <a:endParaRPr lang="en-US" kern="1200" dirty="0"/>
          </a:p>
        </p:txBody>
      </p:sp>
    </p:spTree>
    <p:extLst>
      <p:ext uri="{BB962C8B-B14F-4D97-AF65-F5344CB8AC3E}">
        <p14:creationId xmlns:p14="http://schemas.microsoft.com/office/powerpoint/2010/main" val="20126524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a:t>
            </a:r>
            <a:endParaRPr lang="en-US" kern="1200" dirty="0"/>
          </a:p>
        </p:txBody>
      </p:sp>
    </p:spTree>
    <p:extLst>
      <p:ext uri="{BB962C8B-B14F-4D97-AF65-F5344CB8AC3E}">
        <p14:creationId xmlns:p14="http://schemas.microsoft.com/office/powerpoint/2010/main" val="169042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Lu 13:23 ¶ Then one said to Him, "Lord, are there few who are saved?" And He said to them, 24 "Strive to enter through the narrow gate, for many, I say to you, will seek to enter and will not be able. 25 "When once the Master of the house has risen up and shut the door, and you begin to stand outside and knock at the door, saying, 'Lord, Lord, open for us,' and He will answer and say to you, 'I do not know you, where you are from,' 26 "then you will begin to say, 'We ate and drank in Your presence, and You taught in our streets.' 27 "But He will say, 'I tell you I do not know you, where you are from. Depart from Me, all you workers of iniquity.' 28 "There will be weeping and gnashing of teeth, when you see Abraham and Isaac and Jacob and all the prophets in the kingdom of God, and yourselves thrust out. 29 "They will come from the east and the west, from the north and the south, and sit down in the kingdom of God. 30 "And indeed there are last who will be first, and there are first who will be last."</a:t>
            </a:r>
          </a:p>
        </p:txBody>
      </p:sp>
      <p:sp>
        <p:nvSpPr>
          <p:cNvPr id="4" name="Slide Number Placeholder 3"/>
          <p:cNvSpPr>
            <a:spLocks noGrp="1"/>
          </p:cNvSpPr>
          <p:nvPr>
            <p:ph type="sldNum" sz="quarter" idx="10"/>
          </p:nvPr>
        </p:nvSpPr>
        <p:spPr/>
        <p:txBody>
          <a:bodyPr/>
          <a:lstStyle/>
          <a:p>
            <a:fld id="{DB9B43FE-3AC0-40D7-A786-088B6D11CEBB}" type="slidenum">
              <a:rPr lang="en-US" smtClean="0"/>
              <a:pPr/>
              <a:t>3</a:t>
            </a:fld>
            <a:endParaRPr lang="en-US"/>
          </a:p>
        </p:txBody>
      </p:sp>
    </p:spTree>
    <p:extLst>
      <p:ext uri="{BB962C8B-B14F-4D97-AF65-F5344CB8AC3E}">
        <p14:creationId xmlns:p14="http://schemas.microsoft.com/office/powerpoint/2010/main" val="3473022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NOT for the</a:t>
            </a:r>
            <a:r>
              <a:rPr lang="en-US" kern="1200" baseline="0" dirty="0" smtClean="0"/>
              <a:t> purpose of judging others</a:t>
            </a:r>
            <a:endParaRPr lang="en-US" kern="1200" dirty="0" smtClean="0"/>
          </a:p>
        </p:txBody>
      </p:sp>
    </p:spTree>
    <p:extLst>
      <p:ext uri="{BB962C8B-B14F-4D97-AF65-F5344CB8AC3E}">
        <p14:creationId xmlns:p14="http://schemas.microsoft.com/office/powerpoint/2010/main" val="3927171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Mt 18:18 "Assuredly, I say to you, whatever you bind on earth will be bound in heaven, and whatever you loose on earth will be loosed in heaven. 19 "Again I say to you that if two of you agree on earth concerning anything that they ask, it will be done for them by My Father in heaven. 20 "For where two or three are gathered together in My name, I am there in the midst of them."</a:t>
            </a:r>
            <a:endParaRPr lang="en-US" kern="1200" dirty="0"/>
          </a:p>
        </p:txBody>
      </p:sp>
    </p:spTree>
    <p:extLst>
      <p:ext uri="{BB962C8B-B14F-4D97-AF65-F5344CB8AC3E}">
        <p14:creationId xmlns:p14="http://schemas.microsoft.com/office/powerpoint/2010/main" val="1180688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Mt 18:18 "Assuredly, I say to you, whatever you bind on earth will be bound in heaven, and whatever you loose on earth will be loosed in heaven. 19 "Again I say to you that if two of you agree on earth concerning anything that they ask, it will be done for them by My Father in heaven. 20 "For where two or three are gathered together in My name, I am there in the midst of them."</a:t>
            </a:r>
            <a:endParaRPr lang="en-US" kern="1200" dirty="0"/>
          </a:p>
        </p:txBody>
      </p:sp>
    </p:spTree>
    <p:extLst>
      <p:ext uri="{BB962C8B-B14F-4D97-AF65-F5344CB8AC3E}">
        <p14:creationId xmlns:p14="http://schemas.microsoft.com/office/powerpoint/2010/main" val="19221980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Mt 18:18 "Assuredly, I say to you, whatever you bind on earth will be bound in heaven, and whatever you loose on earth will be loosed in heaven. 19 "Again I say to you that if two of you agree on earth concerning anything that they ask, it will be done for them by My Father in heaven. 20 "For where two or three are gathered together in My name, I am there in the midst of them."</a:t>
            </a:r>
            <a:endParaRPr lang="en-US" kern="1200" dirty="0"/>
          </a:p>
        </p:txBody>
      </p:sp>
    </p:spTree>
    <p:extLst>
      <p:ext uri="{BB962C8B-B14F-4D97-AF65-F5344CB8AC3E}">
        <p14:creationId xmlns:p14="http://schemas.microsoft.com/office/powerpoint/2010/main" val="247917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Joh 4:24 "God is Spirit, and those who worship Him must worship in spirit and truth."</a:t>
            </a:r>
            <a:endParaRPr lang="en-US" kern="1200" dirty="0"/>
          </a:p>
        </p:txBody>
      </p:sp>
    </p:spTree>
    <p:extLst>
      <p:ext uri="{BB962C8B-B14F-4D97-AF65-F5344CB8AC3E}">
        <p14:creationId xmlns:p14="http://schemas.microsoft.com/office/powerpoint/2010/main" val="3062359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9</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Joh 4:24 "God is Spirit, and those who worship Him must worship in spirit and truth."</a:t>
            </a:r>
            <a:endParaRPr lang="en-US" kern="1200" dirty="0"/>
          </a:p>
        </p:txBody>
      </p:sp>
    </p:spTree>
    <p:extLst>
      <p:ext uri="{BB962C8B-B14F-4D97-AF65-F5344CB8AC3E}">
        <p14:creationId xmlns:p14="http://schemas.microsoft.com/office/powerpoint/2010/main" val="1839845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7/24/2020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780896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9648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591355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54869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085661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7/24/2020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724557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7/24/2020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6995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67388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429489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61610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52195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E857BA-C9F0-4E0A-A4C7-D125AC007814}" type="datetimeFigureOut">
              <a:rPr lang="en-US" smtClean="0"/>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58011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7/24/2020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96961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E857BA-C9F0-4E0A-A4C7-D125AC007814}" type="datetimeFigureOut">
              <a:rPr lang="en-US" smtClean="0"/>
              <a:t>7/24/2020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2392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857BA-C9F0-4E0A-A4C7-D125AC007814}" type="datetimeFigureOut">
              <a:rPr lang="en-US" smtClean="0"/>
              <a:t>7/24/2020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28213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067126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7/24/2020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133470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BE857BA-C9F0-4E0A-A4C7-D125AC007814}" type="datetimeFigureOut">
              <a:rPr lang="en-US" smtClean="0"/>
              <a:t>7/24/2020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FFDF415-1D02-4917-9DF2-E2837826BA54}" type="slidenum">
              <a:rPr lang="en-US" smtClean="0"/>
              <a:t>‹#›</a:t>
            </a:fld>
            <a:endParaRPr lang="en-US"/>
          </a:p>
        </p:txBody>
      </p:sp>
    </p:spTree>
    <p:extLst>
      <p:ext uri="{BB962C8B-B14F-4D97-AF65-F5344CB8AC3E}">
        <p14:creationId xmlns:p14="http://schemas.microsoft.com/office/powerpoint/2010/main" val="1025109309"/>
      </p:ext>
    </p:extLst>
  </p:cSld>
  <p:clrMap bg1="dk1" tx1="lt1" bg2="dk2" tx2="lt2" accent1="accent1" accent2="accent2" accent3="accent3" accent4="accent4" accent5="accent5" accent6="accent6" hlink="hlink" folHlink="folHlink"/>
  <p:sldLayoutIdLst>
    <p:sldLayoutId id="2147484745" r:id="rId1"/>
    <p:sldLayoutId id="2147484746" r:id="rId2"/>
    <p:sldLayoutId id="2147484747" r:id="rId3"/>
    <p:sldLayoutId id="2147484748" r:id="rId4"/>
    <p:sldLayoutId id="2147484749" r:id="rId5"/>
    <p:sldLayoutId id="2147484750" r:id="rId6"/>
    <p:sldLayoutId id="2147484751" r:id="rId7"/>
    <p:sldLayoutId id="2147484752" r:id="rId8"/>
    <p:sldLayoutId id="2147484753" r:id="rId9"/>
    <p:sldLayoutId id="2147484754" r:id="rId10"/>
    <p:sldLayoutId id="2147484755" r:id="rId11"/>
    <p:sldLayoutId id="2147484756" r:id="rId12"/>
    <p:sldLayoutId id="2147484757" r:id="rId13"/>
    <p:sldLayoutId id="2147484758" r:id="rId14"/>
    <p:sldLayoutId id="2147484759" r:id="rId15"/>
    <p:sldLayoutId id="2147484760" r:id="rId16"/>
    <p:sldLayoutId id="214748476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91" y="7257"/>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800" y="1905000"/>
            <a:ext cx="9753600" cy="3962400"/>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Worship 		  		</a:t>
            </a:r>
            <a:r>
              <a:rPr lang="en-US" sz="4000" dirty="0" smtClean="0">
                <a:effectLst>
                  <a:glow rad="228600">
                    <a:srgbClr val="03080D"/>
                  </a:glow>
                </a:effectLst>
              </a:rPr>
              <a:t>	</a:t>
            </a:r>
            <a:r>
              <a:rPr lang="en-US" sz="4000" dirty="0" smtClean="0">
                <a:effectLst>
                  <a:glow rad="228600">
                    <a:srgbClr val="03080D"/>
                  </a:glow>
                </a:effectLst>
              </a:rPr>
              <a:t>9:30 </a:t>
            </a:r>
            <a:r>
              <a:rPr lang="en-US" sz="4000" dirty="0">
                <a:effectLst>
                  <a:glow rad="228600">
                    <a:srgbClr val="03080D"/>
                  </a:glow>
                </a:effectLst>
              </a:rPr>
              <a:t>AM</a:t>
            </a:r>
          </a:p>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Bible Class (Livestream) 	 </a:t>
            </a:r>
            <a:r>
              <a:rPr lang="en-US" sz="4000" dirty="0" smtClean="0">
                <a:effectLst>
                  <a:glow rad="228600">
                    <a:srgbClr val="03080D"/>
                  </a:glow>
                </a:effectLst>
              </a:rPr>
              <a:t>	5:00 </a:t>
            </a:r>
            <a:r>
              <a:rPr lang="en-US" sz="4000" dirty="0">
                <a:effectLst>
                  <a:glow rad="228600">
                    <a:srgbClr val="03080D"/>
                  </a:glow>
                </a:effectLst>
              </a:rPr>
              <a:t>PM</a:t>
            </a:r>
          </a:p>
          <a:p>
            <a:pPr marL="0" indent="0">
              <a:buNone/>
            </a:pPr>
            <a:r>
              <a:rPr lang="en-US" sz="4000" b="1" dirty="0">
                <a:effectLst>
                  <a:glow rad="228600">
                    <a:srgbClr val="03080D"/>
                  </a:glow>
                </a:effectLst>
              </a:rPr>
              <a:t>Wednesday</a:t>
            </a:r>
          </a:p>
          <a:p>
            <a:pPr marL="487668" lvl="1" indent="0">
              <a:buNone/>
            </a:pPr>
            <a:r>
              <a:rPr lang="en-US" sz="4000" dirty="0">
                <a:effectLst>
                  <a:glow rad="228600">
                    <a:srgbClr val="03080D"/>
                  </a:glow>
                </a:effectLst>
              </a:rPr>
              <a:t>Bible Class (Livestream) 	 </a:t>
            </a:r>
            <a:r>
              <a:rPr lang="en-US" sz="4000" dirty="0" smtClean="0">
                <a:effectLst>
                  <a:glow rad="228600">
                    <a:srgbClr val="03080D"/>
                  </a:glow>
                </a:effectLst>
              </a:rPr>
              <a:t>	7:00  </a:t>
            </a:r>
            <a:r>
              <a:rPr lang="en-US" sz="4000" dirty="0">
                <a:effectLst>
                  <a:glow rad="228600">
                    <a:srgbClr val="03080D"/>
                  </a:glow>
                </a:effectLst>
              </a:rPr>
              <a:t>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70">
              <a:spcBef>
                <a:spcPct val="0"/>
              </a:spcBef>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153873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Worship</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51686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Worship of the church</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Singing </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Praying</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Public exhortation</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collection (on the first day by members)</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rgbClr val="FFFF00"/>
                </a:solidFill>
                <a:effectLst>
                  <a:outerShdw blurRad="12700" dist="38100" dir="2700000" algn="tl" rotWithShape="0">
                    <a:schemeClr val="bg1">
                      <a:lumMod val="50000"/>
                    </a:schemeClr>
                  </a:outerShdw>
                </a:effectLst>
              </a:rPr>
              <a:t>- The Lord’s Supper</a:t>
            </a:r>
          </a:p>
        </p:txBody>
      </p:sp>
    </p:spTree>
    <p:extLst>
      <p:ext uri="{BB962C8B-B14F-4D97-AF65-F5344CB8AC3E}">
        <p14:creationId xmlns:p14="http://schemas.microsoft.com/office/powerpoint/2010/main" val="3260561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Worship</a:t>
            </a:r>
          </a:p>
        </p:txBody>
      </p:sp>
      <p:sp>
        <p:nvSpPr>
          <p:cNvPr id="3" name="Text Placeholder 2"/>
          <p:cNvSpPr txBox="1">
            <a:spLocks noGrp="1"/>
          </p:cNvSpPr>
          <p:nvPr>
            <p:ph type="body" idx="4294967295"/>
          </p:nvPr>
        </p:nvSpPr>
        <p:spPr>
          <a:xfrm>
            <a:off x="428262" y="1689315"/>
            <a:ext cx="11431777" cy="4909893"/>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Communion is in three parts: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Emblems - </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Day of the week</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People of observation</a:t>
            </a:r>
          </a:p>
        </p:txBody>
      </p:sp>
    </p:spTree>
    <p:extLst>
      <p:ext uri="{BB962C8B-B14F-4D97-AF65-F5344CB8AC3E}">
        <p14:creationId xmlns:p14="http://schemas.microsoft.com/office/powerpoint/2010/main" val="3562311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Worship In Communion</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4909893"/>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 Corinthians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11:14-34</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Problems of Corinth</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Not partaking together</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Not mindful of one another</a:t>
            </a:r>
          </a:p>
          <a:p>
            <a:pPr marL="0" indent="0">
              <a:buClr>
                <a:srgbClr val="FFFFCC"/>
              </a:buClr>
              <a:buSzPct val="75000"/>
              <a:buNone/>
            </a:pP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For </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he who eats and drinks in an unworthy manner eats and drinks judgment to himself, not discerning the Lord's body</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.(11:29)</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551728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Worship In Communion</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179239" cy="4909893"/>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Principles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from 1 Corinthians 11</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1) We must assemble together in one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place</a:t>
            </a:r>
          </a:p>
          <a:p>
            <a:pPr marL="0" indent="0" algn="just">
              <a:buClr>
                <a:srgbClr val="FFFFCC"/>
              </a:buClr>
              <a:buSzPct val="75000"/>
              <a:buNone/>
            </a:pP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not </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forsaking the assembling of ourselves together, as is the manner of some, but exhorting one another, and so much the more as you see the Day approaching</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Hebrews 10:26</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213936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Worship In Communion</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4909893"/>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Principles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from 1 Corinthians 11</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1) We must assemble together in one place</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2) We must offer communion to all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members</a:t>
            </a:r>
          </a:p>
          <a:p>
            <a:pPr marL="0" indent="0">
              <a:buClr>
                <a:srgbClr val="FFFFCC"/>
              </a:buClr>
              <a:buSzPct val="75000"/>
              <a:buNone/>
            </a:pP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Therefore</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my brethren, when you come together to eat, wait for one another</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1 Corinthians </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11:33 </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24586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Worship In Communion</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4909893"/>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Principles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from 1 Corinthians 11</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1) We must assemble together in one place</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2) We must offer communion to all members</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3) We must discern the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body (church)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of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Christ</a:t>
            </a:r>
          </a:p>
          <a:p>
            <a:pPr marL="0" indent="0">
              <a:buClr>
                <a:srgbClr val="FFFFCC"/>
              </a:buClr>
              <a:buSzPct val="75000"/>
              <a:buNone/>
            </a:pP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For </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as often as you eat this bread and drink this cup, you proclaim the Lord's death till He </a:t>
            </a: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comes</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1 Corinthians </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11:26 </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456172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Worship In Communion</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5426709"/>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Can we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“worship” online?</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Is this meeting together in one place</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Is this something to do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indefinitely </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Is this discerning the body</a:t>
            </a:r>
          </a:p>
        </p:txBody>
      </p:sp>
    </p:spTree>
    <p:extLst>
      <p:ext uri="{BB962C8B-B14F-4D97-AF65-F5344CB8AC3E}">
        <p14:creationId xmlns:p14="http://schemas.microsoft.com/office/powerpoint/2010/main" val="1143777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Worship In Communion</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763738" cy="5426709"/>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Can we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“worship”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online</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Can we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“worship”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 divided groups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Is this meeting together in one place</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Is this something to do </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indefinitely </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Is this discerning the body of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Christ</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assembling of ourselves </a:t>
            </a: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together</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Hebrews 10:26</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500015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Worship In Communion</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763738" cy="5426709"/>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Can we worship online</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Can we worship in divided groups</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Can we cancel a worship service</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We can cancel per 1 Corinthians 14:40</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You can choose not to attend personally</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When you are not physically able</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When it presents a hazard to you or others</a:t>
            </a:r>
          </a:p>
        </p:txBody>
      </p:sp>
    </p:spTree>
    <p:extLst>
      <p:ext uri="{BB962C8B-B14F-4D97-AF65-F5344CB8AC3E}">
        <p14:creationId xmlns:p14="http://schemas.microsoft.com/office/powerpoint/2010/main" val="738213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85365"/>
            <a:ext cx="12191999" cy="1089529"/>
          </a:xfrm>
        </p:spPr>
        <p:txBody>
          <a:bodyPr wrap="square">
            <a:spAutoFit/>
          </a:bodyPr>
          <a:lstStyle/>
          <a:p>
            <a:pPr lvl="0" algn="ctr"/>
            <a:r>
              <a:rPr lang="en-US" sz="7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Consequences of Vain Worship</a:t>
            </a:r>
            <a:endParaRPr lang="en-US" sz="7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4909893"/>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Returning to assembling together</a:t>
            </a:r>
          </a:p>
          <a:p>
            <a:pPr marL="0" indent="0">
              <a:buClr>
                <a:srgbClr val="FFFFCC"/>
              </a:buClr>
              <a:buSzPct val="75000"/>
              <a:buNone/>
            </a:pP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Lack of total consideration for the brethren</a:t>
            </a:r>
          </a:p>
          <a:p>
            <a:pPr marL="0" indent="0">
              <a:buClr>
                <a:srgbClr val="FFFFCC"/>
              </a:buClr>
              <a:buSzPct val="75000"/>
              <a:buNone/>
            </a:pP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Lack of faith and trust in God</a:t>
            </a:r>
          </a:p>
        </p:txBody>
      </p:sp>
    </p:spTree>
    <p:extLst>
      <p:ext uri="{BB962C8B-B14F-4D97-AF65-F5344CB8AC3E}">
        <p14:creationId xmlns:p14="http://schemas.microsoft.com/office/powerpoint/2010/main" val="4086050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154590944"/>
              </p:ext>
            </p:extLst>
          </p:nvPr>
        </p:nvGraphicFramePr>
        <p:xfrm>
          <a:off x="4423144" y="-2"/>
          <a:ext cx="7768856" cy="6858002"/>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3884428">
                  <a:extLst>
                    <a:ext uri="{9D8B030D-6E8A-4147-A177-3AD203B41FA5}">
                      <a16:colId xmlns:a16="http://schemas.microsoft.com/office/drawing/2014/main" xmlns="" val="20000"/>
                    </a:ext>
                  </a:extLst>
                </a:gridCol>
                <a:gridCol w="3884428"/>
              </a:tblGrid>
              <a:tr h="864850">
                <a:tc gridSpan="2">
                  <a:txBody>
                    <a:bodyPr/>
                    <a:lstStyle/>
                    <a:p>
                      <a:pPr algn="ctr"/>
                      <a:r>
                        <a:rPr lang="en-US" sz="4800" b="1"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Order of Service</a:t>
                      </a:r>
                      <a:endParaRPr lang="en-US" sz="4800" b="1"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hMerge="1">
                  <a:txBody>
                    <a:bodyPr/>
                    <a:lstStyle/>
                    <a:p>
                      <a:pPr algn="ctr"/>
                      <a:endParaRPr lang="en-US" sz="2400" b="1"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0"/>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Opening Prayer</a:t>
                      </a:r>
                      <a:endParaRPr lang="en-US" sz="32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1"/>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2"/>
                  </a:ext>
                </a:extLst>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Lord’s Supper</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Lesson</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Brian Haines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Closing</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bl>
          </a:graphicData>
        </a:graphic>
      </p:graphicFrame>
      <p:sp>
        <p:nvSpPr>
          <p:cNvPr id="2" name="Rectangle 1"/>
          <p:cNvSpPr/>
          <p:nvPr/>
        </p:nvSpPr>
        <p:spPr>
          <a:xfrm>
            <a:off x="191385" y="505121"/>
            <a:ext cx="3987209" cy="5847755"/>
          </a:xfrm>
          <a:prstGeom prst="rect">
            <a:avLst/>
          </a:prstGeom>
        </p:spPr>
        <p:txBody>
          <a:bodyPr wrap="square">
            <a:spAutoFit/>
          </a:bodyPr>
          <a:lstStyle/>
          <a:p>
            <a:pPr algn="ctr"/>
            <a:r>
              <a:rPr lang="en-US" sz="3200" dirty="0" smtClean="0"/>
              <a:t>John 4:23</a:t>
            </a:r>
          </a:p>
          <a:p>
            <a:pPr algn="ctr"/>
            <a:r>
              <a:rPr lang="en-US" sz="3800" dirty="0" smtClean="0"/>
              <a:t>"</a:t>
            </a:r>
            <a:r>
              <a:rPr lang="en-US" sz="3800" i="1" dirty="0"/>
              <a:t>But the hour is coming, and now is, when the true worshipers will worship the Father in spirit and truth; for the Father is seeking such to worship </a:t>
            </a:r>
            <a:r>
              <a:rPr lang="en-US" sz="3800" i="1" dirty="0" smtClean="0"/>
              <a:t>Him</a:t>
            </a:r>
            <a:r>
              <a:rPr lang="en-US" sz="3800" dirty="0" smtClean="0"/>
              <a:t>”</a:t>
            </a:r>
            <a:endParaRPr lang="en-US" sz="3800" dirty="0"/>
          </a:p>
        </p:txBody>
      </p:sp>
    </p:spTree>
    <p:extLst>
      <p:ext uri="{BB962C8B-B14F-4D97-AF65-F5344CB8AC3E}">
        <p14:creationId xmlns:p14="http://schemas.microsoft.com/office/powerpoint/2010/main" val="206905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Worship Considerations</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4909893"/>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 the past we have practiced:</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 online collections</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Avoiding “live-stream” of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worship</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These practices now define our assembly action</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088448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dirty="0" smtClean="0">
                <a:solidFill>
                  <a:schemeClr val="tx1"/>
                </a:solidFill>
              </a:rPr>
              <a:t>Worship Considerations</a:t>
            </a:r>
            <a:endParaRPr lang="en-US" sz="8800" dirty="0">
              <a:solidFill>
                <a:schemeClr val="tx1"/>
              </a:solidFill>
            </a:endParaRPr>
          </a:p>
        </p:txBody>
      </p:sp>
      <p:sp>
        <p:nvSpPr>
          <p:cNvPr id="3" name="Text Placeholder 2"/>
          <p:cNvSpPr txBox="1">
            <a:spLocks noGrp="1"/>
          </p:cNvSpPr>
          <p:nvPr>
            <p:ph type="body" idx="4294967295"/>
          </p:nvPr>
        </p:nvSpPr>
        <p:spPr>
          <a:xfrm>
            <a:off x="106326" y="1689315"/>
            <a:ext cx="12085674" cy="51686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 the time of sickness our worship continues:</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We have no authority to worship online </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We have no authority to divide the assembly</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We can modify certain expedients</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We can modify certain generic authorities</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We can terminate services if it is not in order</a:t>
            </a:r>
          </a:p>
        </p:txBody>
      </p:sp>
    </p:spTree>
    <p:extLst>
      <p:ext uri="{BB962C8B-B14F-4D97-AF65-F5344CB8AC3E}">
        <p14:creationId xmlns:p14="http://schemas.microsoft.com/office/powerpoint/2010/main" val="721777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What Happens If</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4909893"/>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government orders us to disband</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Romans 13:1-7</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Acts 4:19-20, 5:29</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Daniel 6:10</a:t>
            </a:r>
          </a:p>
        </p:txBody>
      </p:sp>
    </p:spTree>
    <p:extLst>
      <p:ext uri="{BB962C8B-B14F-4D97-AF65-F5344CB8AC3E}">
        <p14:creationId xmlns:p14="http://schemas.microsoft.com/office/powerpoint/2010/main" val="2571327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What Happens If</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4909893"/>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government orders us to disband</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People in the community complain</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Romans 12:17</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 John 3:13</a:t>
            </a:r>
          </a:p>
          <a:p>
            <a:pPr marL="0" indent="0">
              <a:buClr>
                <a:srgbClr val="FFFFCC"/>
              </a:buClr>
              <a:buSzPct val="75000"/>
              <a:buNone/>
            </a:pPr>
            <a:endParaRPr lang="en-US" sz="4400" dirty="0"/>
          </a:p>
          <a:p>
            <a:pPr marL="0" indent="0">
              <a:buClr>
                <a:srgbClr val="FFFFCC"/>
              </a:buClr>
              <a:buSzPct val="75000"/>
              <a:buNone/>
            </a:pPr>
            <a:endParaRPr lang="en-US" sz="4400" dirty="0" smtClean="0"/>
          </a:p>
        </p:txBody>
      </p:sp>
    </p:spTree>
    <p:extLst>
      <p:ext uri="{BB962C8B-B14F-4D97-AF65-F5344CB8AC3E}">
        <p14:creationId xmlns:p14="http://schemas.microsoft.com/office/powerpoint/2010/main" val="3171544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What Happens If</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4909893"/>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government orders us to disband</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People in the community complain</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Some </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of us get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sick</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Some of us may choose not to come</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 may suspend a service or two (1 Cor. 14)</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But in the end we will continue </a:t>
            </a:r>
          </a:p>
        </p:txBody>
      </p:sp>
    </p:spTree>
    <p:extLst>
      <p:ext uri="{BB962C8B-B14F-4D97-AF65-F5344CB8AC3E}">
        <p14:creationId xmlns:p14="http://schemas.microsoft.com/office/powerpoint/2010/main" val="1710543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 Call to Action</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4909893"/>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 Pray</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2) Study</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3) Resolve</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 Choices you will make</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 Resolve to judge with righteous judgment</a:t>
            </a:r>
          </a:p>
          <a:p>
            <a:pPr marL="0" indent="0">
              <a:buClr>
                <a:srgbClr val="FFFFCC"/>
              </a:buClr>
              <a:buSzPct val="75000"/>
              <a:buNone/>
            </a:pPr>
            <a:endParaRPr lang="en-US" sz="4400" dirty="0" smtClean="0"/>
          </a:p>
          <a:p>
            <a:pPr marL="0" indent="0">
              <a:buClr>
                <a:srgbClr val="FFFFCC"/>
              </a:buClr>
              <a:buSzPct val="75000"/>
              <a:buNone/>
            </a:pPr>
            <a:endParaRPr lang="en-US" sz="4400" dirty="0"/>
          </a:p>
          <a:p>
            <a:pPr marL="0" indent="0">
              <a:buClr>
                <a:srgbClr val="FFFFCC"/>
              </a:buClr>
              <a:buSzPct val="75000"/>
              <a:buNone/>
            </a:pPr>
            <a:endParaRPr lang="en-US" sz="4400" dirty="0" smtClean="0"/>
          </a:p>
        </p:txBody>
      </p:sp>
    </p:spTree>
    <p:extLst>
      <p:ext uri="{BB962C8B-B14F-4D97-AF65-F5344CB8AC3E}">
        <p14:creationId xmlns:p14="http://schemas.microsoft.com/office/powerpoint/2010/main" val="3133115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610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7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Worship and Obedience</a:t>
            </a:r>
            <a:endParaRPr lang="en-US" sz="7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1595554" y="1704975"/>
            <a:ext cx="9000891" cy="5067300"/>
          </a:xfrm>
        </p:spPr>
        <p:txBody>
          <a:bodyPr>
            <a:normAutofit/>
          </a:bodyPr>
          <a:lstStyle/>
          <a:p>
            <a:pPr marL="0" indent="0">
              <a:buNone/>
            </a:pP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If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anyone is a worshiper of God and does His will, He hears him</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John 9:31b</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95017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7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Will of God is:</a:t>
            </a:r>
            <a:endParaRPr lang="en-US" sz="7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1010428" y="1687476"/>
            <a:ext cx="10171143" cy="5067300"/>
          </a:xfrm>
        </p:spPr>
        <p:txBody>
          <a:bodyPr>
            <a:normAutofit/>
          </a:bodyPr>
          <a:lstStyle/>
          <a:p>
            <a:pPr marL="0" indent="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To believe – John 6:29</a:t>
            </a:r>
          </a:p>
          <a:p>
            <a:pPr marL="0" indent="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To confess – Matthew 10:32</a:t>
            </a:r>
          </a:p>
          <a:p>
            <a:pPr marL="0" indent="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To repent – Matthew 4:17</a:t>
            </a:r>
          </a:p>
          <a:p>
            <a:pPr marL="0" indent="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To be baptized – Mark 16:16</a:t>
            </a:r>
          </a:p>
          <a:p>
            <a:pPr marL="0" indent="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To remain faithful – Matthew 24:13</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94372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607406"/>
            <a:ext cx="12192000" cy="6155533"/>
          </a:xfrm>
        </p:spPr>
        <p:txBody>
          <a:bodyPr>
            <a:normAutofit fontScale="92500" lnSpcReduction="20000"/>
          </a:bodyPr>
          <a:lstStyle/>
          <a:p>
            <a:pPr marL="0" indent="0" algn="ctr">
              <a:buNone/>
            </a:pPr>
            <a:r>
              <a:rPr lang="en-US" sz="8600" dirty="0" smtClean="0">
                <a:effectLst>
                  <a:glow rad="228600">
                    <a:srgbClr val="000000"/>
                  </a:glow>
                </a:effectLst>
              </a:rPr>
              <a:t>Worship           </a:t>
            </a:r>
          </a:p>
          <a:p>
            <a:pPr marL="0" indent="0" algn="ctr">
              <a:buNone/>
            </a:pPr>
            <a:endParaRPr lang="en-US" sz="6600" dirty="0">
              <a:effectLst>
                <a:glow rad="228600">
                  <a:srgbClr val="000000"/>
                </a:glow>
              </a:effectLst>
            </a:endParaRPr>
          </a:p>
          <a:p>
            <a:pPr marL="0" indent="0" algn="ctr">
              <a:buNone/>
            </a:pPr>
            <a:endParaRPr lang="en-US" sz="6600" dirty="0" smtClean="0">
              <a:effectLst>
                <a:glow rad="228600">
                  <a:srgbClr val="000000"/>
                </a:glow>
              </a:effectLst>
            </a:endParaRPr>
          </a:p>
          <a:p>
            <a:pPr marL="0" indent="0" algn="ctr">
              <a:buNone/>
            </a:pPr>
            <a:endParaRPr lang="en-US" sz="6600" dirty="0" smtClean="0">
              <a:effectLst>
                <a:glow rad="228600">
                  <a:srgbClr val="000000"/>
                </a:glow>
              </a:effectLst>
            </a:endParaRPr>
          </a:p>
          <a:p>
            <a:pPr marL="0" indent="0" algn="ctr">
              <a:buNone/>
            </a:pPr>
            <a:r>
              <a:rPr lang="en-US" sz="8600" dirty="0" smtClean="0">
                <a:effectLst>
                  <a:glow rad="228600">
                    <a:srgbClr val="000000"/>
                  </a:glow>
                </a:effectLst>
              </a:rPr>
              <a:t>Coronavirus</a:t>
            </a:r>
          </a:p>
          <a:p>
            <a:pPr marL="0" indent="0" algn="ctr">
              <a:buNone/>
            </a:pPr>
            <a:endParaRPr lang="en-US" sz="6600" dirty="0">
              <a:effectLst>
                <a:glow rad="228600">
                  <a:srgbClr val="000000"/>
                </a:glow>
              </a:effectLst>
            </a:endParaRPr>
          </a:p>
          <a:p>
            <a:pPr marL="0" indent="0" algn="ctr">
              <a:buNone/>
            </a:pPr>
            <a:r>
              <a:rPr lang="en-US" sz="6600" dirty="0" smtClean="0">
                <a:effectLst>
                  <a:glow rad="228600">
                    <a:srgbClr val="000000"/>
                  </a:glow>
                </a:effectLst>
              </a:rPr>
              <a:t>1 Corinthians 11</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3822" y="1921983"/>
            <a:ext cx="3764355" cy="1763189"/>
          </a:xfrm>
          <a:prstGeom prst="rect">
            <a:avLst/>
          </a:prstGeom>
        </p:spPr>
      </p:pic>
    </p:spTree>
    <p:extLst>
      <p:ext uri="{BB962C8B-B14F-4D97-AF65-F5344CB8AC3E}">
        <p14:creationId xmlns:p14="http://schemas.microsoft.com/office/powerpoint/2010/main" val="1039214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 Reason to Understand</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73336" y="1689315"/>
            <a:ext cx="11513452" cy="4909893"/>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To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understand our actions</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Based on past teachings </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To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be unified in purpose</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Understanding and action</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To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anticipate what might happen in the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future</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That we can all face uncertain times</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559534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What Makes a Church</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4909893"/>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NOT</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For where two or three are gathered together in My name, I am there in the midst of them</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Matthew 18:20</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INSTEAD</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Collected local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Christians with long term goal</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P</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urposes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of the church</a:t>
            </a:r>
          </a:p>
        </p:txBody>
      </p:sp>
    </p:spTree>
    <p:extLst>
      <p:ext uri="{BB962C8B-B14F-4D97-AF65-F5344CB8AC3E}">
        <p14:creationId xmlns:p14="http://schemas.microsoft.com/office/powerpoint/2010/main" val="3527982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Purposing a </a:t>
            </a: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Church</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4909893"/>
          </a:xfrm>
        </p:spPr>
        <p:txBody>
          <a:bodyPr>
            <a:normAutofit/>
          </a:bodyPr>
          <a:lstStyle/>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-Taking care of the needs of Christians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-Teaching and building up Christians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-Reaching the lost with the Word</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-Worshipping God as an Assembly</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-Organizing according to the Pattern</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-Discipline and purity of the Body</a:t>
            </a:r>
          </a:p>
        </p:txBody>
      </p:sp>
    </p:spTree>
    <p:extLst>
      <p:ext uri="{BB962C8B-B14F-4D97-AF65-F5344CB8AC3E}">
        <p14:creationId xmlns:p14="http://schemas.microsoft.com/office/powerpoint/2010/main" val="1471161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Purposing a </a:t>
            </a: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Church</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4909893"/>
          </a:xfrm>
        </p:spPr>
        <p:txBody>
          <a:bodyPr>
            <a:normAutofit/>
          </a:bodyPr>
          <a:lstStyle/>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-Taking care of the needs of Christians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-Teaching and building up Christians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-Reaching the lost with the Word</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400" b="1" dirty="0">
                <a:ln w="9525">
                  <a:solidFill>
                    <a:schemeClr val="bg1"/>
                  </a:solidFill>
                  <a:prstDash val="solid"/>
                </a:ln>
                <a:solidFill>
                  <a:srgbClr val="FFFF00"/>
                </a:solidFill>
                <a:effectLst>
                  <a:outerShdw blurRad="12700" dist="38100" dir="2700000" algn="tl" rotWithShape="0">
                    <a:schemeClr val="bg1">
                      <a:lumMod val="50000"/>
                    </a:schemeClr>
                  </a:outerShdw>
                </a:effectLst>
              </a:rPr>
              <a:t>Worshipping God as an Assembly</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-Organizing according to the Pattern</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-Discipline and purity of the Body</a:t>
            </a:r>
          </a:p>
        </p:txBody>
      </p:sp>
    </p:spTree>
    <p:extLst>
      <p:ext uri="{BB962C8B-B14F-4D97-AF65-F5344CB8AC3E}">
        <p14:creationId xmlns:p14="http://schemas.microsoft.com/office/powerpoint/2010/main" val="4086962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Worship</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51686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Not everything is worship - John 4:24</a:t>
            </a:r>
          </a:p>
          <a:p>
            <a:pPr marL="0" indent="0">
              <a:buClr>
                <a:srgbClr val="FFFFCC"/>
              </a:buClr>
              <a:buSzPct val="75000"/>
              <a:buNone/>
            </a:pP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Spiritual service vs. the worship of the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church</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endParaRPr lang="en-US" sz="4400" dirty="0"/>
          </a:p>
          <a:p>
            <a:pPr marL="0" indent="0">
              <a:buClr>
                <a:srgbClr val="FFFFCC"/>
              </a:buClr>
              <a:buSzPct val="75000"/>
              <a:buNone/>
            </a:pPr>
            <a:endParaRPr lang="en-US" sz="4400" dirty="0" smtClean="0"/>
          </a:p>
        </p:txBody>
      </p:sp>
    </p:spTree>
    <p:extLst>
      <p:ext uri="{BB962C8B-B14F-4D97-AF65-F5344CB8AC3E}">
        <p14:creationId xmlns:p14="http://schemas.microsoft.com/office/powerpoint/2010/main" val="134056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Worship</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51686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Worship of the church</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Singing </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Praying</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Public exhortation</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collection (on the first day by members)</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The Lord’s Supper</a:t>
            </a:r>
          </a:p>
        </p:txBody>
      </p:sp>
    </p:spTree>
    <p:extLst>
      <p:ext uri="{BB962C8B-B14F-4D97-AF65-F5344CB8AC3E}">
        <p14:creationId xmlns:p14="http://schemas.microsoft.com/office/powerpoint/2010/main" val="2742218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338630</TotalTime>
  <Words>1713</Words>
  <Application>Microsoft Office PowerPoint</Application>
  <PresentationFormat>Widescreen</PresentationFormat>
  <Paragraphs>222</Paragraphs>
  <Slides>28</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Bell MT</vt:lpstr>
      <vt:lpstr>Calibri</vt:lpstr>
      <vt:lpstr>Depth</vt:lpstr>
      <vt:lpstr>Welcome!</vt:lpstr>
      <vt:lpstr>PowerPoint Presentation</vt:lpstr>
      <vt:lpstr>PowerPoint Presentation</vt:lpstr>
      <vt:lpstr>A Reason to Understand</vt:lpstr>
      <vt:lpstr>What Makes a Church</vt:lpstr>
      <vt:lpstr>Purposing a Church</vt:lpstr>
      <vt:lpstr>Purposing a Church</vt:lpstr>
      <vt:lpstr>Worship</vt:lpstr>
      <vt:lpstr>Worship</vt:lpstr>
      <vt:lpstr>Worship</vt:lpstr>
      <vt:lpstr>Worship</vt:lpstr>
      <vt:lpstr>Worship In Communion</vt:lpstr>
      <vt:lpstr>Worship In Communion</vt:lpstr>
      <vt:lpstr>Worship In Communion</vt:lpstr>
      <vt:lpstr>Worship In Communion</vt:lpstr>
      <vt:lpstr>Worship In Communion</vt:lpstr>
      <vt:lpstr>Worship In Communion</vt:lpstr>
      <vt:lpstr>Worship In Communion</vt:lpstr>
      <vt:lpstr>Consequences of Vain Worship</vt:lpstr>
      <vt:lpstr>Worship Considerations</vt:lpstr>
      <vt:lpstr>Worship Considerations</vt:lpstr>
      <vt:lpstr>What Happens If</vt:lpstr>
      <vt:lpstr>What Happens If</vt:lpstr>
      <vt:lpstr>What Happens If</vt:lpstr>
      <vt:lpstr>A Call to Action</vt:lpstr>
      <vt:lpstr>PowerPoint Presentation</vt:lpstr>
      <vt:lpstr>Worship and Obedience</vt:lpstr>
      <vt:lpstr>The Will of God 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BRIAN HAINES</cp:lastModifiedBy>
  <cp:revision>1079</cp:revision>
  <dcterms:created xsi:type="dcterms:W3CDTF">2016-12-20T17:11:47Z</dcterms:created>
  <dcterms:modified xsi:type="dcterms:W3CDTF">2020-07-25T20:26:14Z</dcterms:modified>
</cp:coreProperties>
</file>